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4"/>
  </p:notesMasterIdLst>
  <p:sldIdLst>
    <p:sldId id="266" r:id="rId2"/>
    <p:sldId id="264" r:id="rId3"/>
  </p:sldIdLst>
  <p:sldSz cx="6858000" cy="9906000" type="A4"/>
  <p:notesSz cx="6797675" cy="9926638"/>
  <p:defaultTextStyle>
    <a:defPPr>
      <a:defRPr lang="ja-JP"/>
    </a:defPPr>
    <a:lvl1pPr marL="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  <p15:guide id="3" orient="horz" pos="3120">
          <p15:clr>
            <a:srgbClr val="A4A3A4"/>
          </p15:clr>
        </p15:guide>
        <p15:guide id="4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96A2"/>
    <a:srgbClr val="640000"/>
    <a:srgbClr val="FFC000"/>
    <a:srgbClr val="3E0000"/>
    <a:srgbClr val="B00E17"/>
    <a:srgbClr val="905A36"/>
    <a:srgbClr val="905B37"/>
    <a:srgbClr val="B5AC3A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2288" y="68"/>
      </p:cViewPr>
      <p:guideLst>
        <p:guide orient="horz" pos="3435"/>
        <p:guide pos="2449"/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2019/6/17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39838"/>
            <a:ext cx="23209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4" rIns="91449" bIns="457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9" tIns="45724" rIns="91449" bIns="457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3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60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87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13" algn="l" defTabSz="91425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2A33-1DEA-4B85-9906-513FF864B7B9}" type="datetimeFigureOut">
              <a:rPr kumimoji="1" lang="ja-JP" altLang="en-US" smtClean="0"/>
              <a:pPr/>
              <a:t>2019/6/17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D49E-9CCF-48E9-8BBB-05FB3F0DC01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015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pattFill prst="narVert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40" tIns="41020" rIns="82040" bIns="41020"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82040" tIns="41020" rIns="82040" bIns="410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82040" tIns="41020" rIns="82040" bIns="410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2" y="9181397"/>
            <a:ext cx="1543050" cy="527403"/>
          </a:xfrm>
          <a:prstGeom prst="rect">
            <a:avLst/>
          </a:prstGeom>
        </p:spPr>
        <p:txBody>
          <a:bodyPr vert="horz" lIns="82040" tIns="41020" rIns="82040" bIns="410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txStyles>
    <p:titleStyle>
      <a:lvl1pPr algn="l" defTabSz="697586" rtl="0" eaLnBrk="1" latinLnBrk="0" hangingPunct="1">
        <a:lnSpc>
          <a:spcPct val="90000"/>
        </a:lnSpc>
        <a:spcBef>
          <a:spcPct val="0"/>
        </a:spcBef>
        <a:buNone/>
        <a:defRPr kumimoji="1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397" indent="-174397" algn="l" defTabSz="697586" rtl="0" eaLnBrk="1" latinLnBrk="0" hangingPunct="1">
        <a:lnSpc>
          <a:spcPct val="90000"/>
        </a:lnSpc>
        <a:spcBef>
          <a:spcPts val="763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3190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71982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775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69568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18361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67154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615947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64740" indent="-174397" algn="l" defTabSz="697586" rtl="0" eaLnBrk="1" latinLnBrk="0" hangingPunct="1">
        <a:lnSpc>
          <a:spcPct val="90000"/>
        </a:lnSpc>
        <a:spcBef>
          <a:spcPts val="381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8793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97586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46378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95172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43965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92758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41550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90343" algn="l" defTabSz="697586" rtl="0" eaLnBrk="1" latinLnBrk="0" hangingPunct="1"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="" xmlns:a16="http://schemas.microsoft.com/office/drawing/2014/main" id="{B8D35F3C-E369-41A7-9E71-E87CE1E524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00" y="381000"/>
            <a:ext cx="6464401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63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080444" y="170613"/>
            <a:ext cx="5683482" cy="513728"/>
          </a:xfrm>
          <a:prstGeom prst="rect">
            <a:avLst/>
          </a:prstGeom>
          <a:solidFill>
            <a:srgbClr val="008000"/>
          </a:solidFill>
        </p:spPr>
        <p:txBody>
          <a:bodyPr wrap="square" lIns="82040" tIns="41020" rIns="82040" bIns="41020">
            <a:spAutoFit/>
          </a:bodyPr>
          <a:lstStyle/>
          <a:p>
            <a:pPr algn="ctr"/>
            <a:r>
              <a:rPr lang="ja-JP" altLang="en-US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第９回</a:t>
            </a:r>
            <a:r>
              <a:rPr lang="en-US" altLang="ja-JP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秋の病理学校</a:t>
            </a:r>
            <a:r>
              <a:rPr lang="en-US" altLang="ja-JP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2019</a:t>
            </a:r>
            <a:endParaRPr lang="ja-JP" altLang="en-US" sz="2800" dirty="0">
              <a:ln w="222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31"/>
          <p:cNvSpPr txBox="1"/>
          <p:nvPr/>
        </p:nvSpPr>
        <p:spPr>
          <a:xfrm>
            <a:off x="617772" y="2319626"/>
            <a:ext cx="5801194" cy="390618"/>
          </a:xfrm>
          <a:prstGeom prst="rect">
            <a:avLst/>
          </a:prstGeom>
          <a:solidFill>
            <a:srgbClr val="FFFFFF"/>
          </a:solidFill>
        </p:spPr>
        <p:txBody>
          <a:bodyPr wrap="square" lIns="82040" tIns="41020" rIns="82040" bIns="41020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000" b="1" dirty="0">
                <a:solidFill>
                  <a:srgbClr val="46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会場：グリーンピア八女（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福岡県八女市黒木町）</a:t>
            </a:r>
            <a:endParaRPr lang="ja-JP" altLang="en-US" sz="2000" b="1" dirty="0">
              <a:solidFill>
                <a:srgbClr val="46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80814" y="3234162"/>
            <a:ext cx="6683112" cy="32906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82040" tIns="41020" rIns="82040" bIns="41020">
            <a:spAutoFit/>
          </a:bodyPr>
          <a:lstStyle/>
          <a:p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日（土）</a:t>
            </a:r>
            <a:r>
              <a:rPr lang="en-US" altLang="ja-JP" sz="1600" b="1" dirty="0">
                <a:solidFill>
                  <a:srgbClr val="46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endParaRPr lang="ja-JP" altLang="en-US" sz="1600" b="1" dirty="0">
              <a:solidFill>
                <a:srgbClr val="46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1621931"/>
            <a:ext cx="6858000" cy="759950"/>
          </a:xfrm>
          <a:prstGeom prst="rect">
            <a:avLst/>
          </a:prstGeom>
        </p:spPr>
        <p:txBody>
          <a:bodyPr wrap="square" lIns="82040" tIns="41020" rIns="82040" bIns="41020">
            <a:spAutoFit/>
          </a:bodyPr>
          <a:lstStyle/>
          <a:p>
            <a:pPr algn="ctr"/>
            <a:r>
              <a:rPr lang="en-US" altLang="ja-JP" sz="4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2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4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2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24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（土）</a:t>
            </a:r>
            <a:r>
              <a:rPr lang="en-US" altLang="ja-JP" sz="2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〜</a:t>
            </a:r>
            <a:r>
              <a:rPr lang="en-US" altLang="ja-JP" sz="4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lang="ja-JP" altLang="en-US" sz="2400" b="1" dirty="0">
                <a:solidFill>
                  <a:srgbClr val="0D0D0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（日）</a:t>
            </a:r>
            <a:endParaRPr lang="ja-JP" altLang="en-US" sz="4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8741" y="735521"/>
            <a:ext cx="6679259" cy="1021560"/>
          </a:xfrm>
          <a:prstGeom prst="rect">
            <a:avLst/>
          </a:prstGeom>
          <a:noFill/>
        </p:spPr>
        <p:txBody>
          <a:bodyPr wrap="square" lIns="82040" tIns="41020" rIns="82040" bIns="41020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メディカル</a:t>
            </a:r>
            <a:r>
              <a:rPr lang="en-US" altLang="ja-JP" sz="36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AI</a:t>
            </a:r>
            <a:r>
              <a:rPr lang="ja-JP" altLang="en-US" sz="36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と病理</a:t>
            </a:r>
            <a:r>
              <a:rPr lang="ja-JP" altLang="en-US" sz="36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6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25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– </a:t>
            </a:r>
            <a:r>
              <a:rPr lang="ja-JP" altLang="en-US" sz="25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人工知能のインパクト</a:t>
            </a:r>
            <a:r>
              <a:rPr lang="en-US" altLang="ja-JP" sz="2500" b="1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–</a:t>
            </a:r>
            <a:endParaRPr lang="ja-JP" altLang="en-US" sz="2500" b="1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5999" cy="921970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80814" y="3625721"/>
            <a:ext cx="68622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12:00〜13:00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昼食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/ 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開校式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 lvl="0"/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>
              <a:lnSpc>
                <a:spcPct val="110000"/>
              </a:lnSpc>
            </a:pP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13:30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14:30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特別講義</a:t>
            </a:r>
            <a:endParaRPr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ja-JP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座　長：　矢野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博久先生 </a:t>
            </a:r>
            <a:r>
              <a:rPr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久留米大学医学部 病理学講座</a:t>
            </a:r>
            <a:r>
              <a:rPr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教授）</a:t>
            </a:r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講　師：　石川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俊平先生 </a:t>
            </a:r>
            <a:r>
              <a:rPr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zh-CN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東京大学 大学院医学系研究科 衛生学分野 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教授）</a:t>
            </a:r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endParaRPr lang="en-US" altLang="zh-TW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en-US" altLang="zh-TW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15:00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zh-TW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17:00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実践 病理診断	</a:t>
            </a:r>
            <a:b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座   長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　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真田 咲子 先生</a:t>
            </a:r>
            <a:r>
              <a:rPr lang="zh-TW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zh-TW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zh-CN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久留米大学</a:t>
            </a:r>
            <a:r>
              <a:rPr lang="en-US" altLang="zh-CN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en-US" altLang="zh-TW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en-US" altLang="zh-TW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 </a:t>
            </a: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出題者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　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平木 　翼 先生</a:t>
            </a:r>
            <a:r>
              <a:rPr lang="zh-TW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zh-TW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zh-TW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鹿児島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</a:t>
            </a:r>
            <a:r>
              <a:rPr lang="en-US" altLang="zh-TW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zh-TW" altLang="en-US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出題者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　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草野 弘宣 先生</a:t>
            </a:r>
            <a:r>
              <a:rPr lang="zh-TW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zh-TW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久留米大学</a:t>
            </a:r>
            <a:r>
              <a:rPr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endParaRPr lang="en-US" altLang="zh-TW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10000"/>
              </a:lnSpc>
              <a:tabLst>
                <a:tab pos="804863" algn="l"/>
              </a:tabLst>
            </a:pPr>
            <a:r>
              <a:rPr lang="en-US" altLang="zh-TW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17:00〜		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懇親会（</a:t>
            </a:r>
            <a:r>
              <a:rPr lang="en-US" altLang="zh-TW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BBQ</a:t>
            </a:r>
            <a:r>
              <a:rPr lang="zh-TW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5208" y="6998727"/>
            <a:ext cx="6688718" cy="32906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82040" tIns="41020" rIns="82040" bIns="41020">
            <a:spAutoFit/>
          </a:bodyPr>
          <a:lstStyle/>
          <a:p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日（日）</a:t>
            </a:r>
            <a:r>
              <a:rPr lang="en-US" altLang="ja-JP" sz="1600" b="1" dirty="0">
                <a:solidFill>
                  <a:srgbClr val="46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endParaRPr lang="ja-JP" altLang="en-US" sz="1600" b="1" dirty="0">
              <a:solidFill>
                <a:srgbClr val="46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208" y="7369923"/>
            <a:ext cx="68678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tabLst>
                <a:tab pos="263525" algn="l"/>
              </a:tabLst>
            </a:pP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9:00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～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11:30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AI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の実践　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</a:p>
          <a:p>
            <a:pPr lvl="0" defTabSz="914400">
              <a:tabLst>
                <a:tab pos="804863" algn="l"/>
              </a:tabLst>
            </a:pP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座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  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長：　</a:t>
            </a:r>
            <a:r>
              <a:rPr kumimoji="0" lang="ja-JP" altLang="en-US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河野 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真司</a:t>
            </a:r>
            <a:r>
              <a:rPr kumimoji="0" lang="ja-JP" altLang="en-US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先生</a:t>
            </a:r>
            <a:r>
              <a:rPr kumimoji="0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</a:t>
            </a:r>
            <a:r>
              <a:rPr kumimoji="0" lang="en-US" altLang="ja-JP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(</a:t>
            </a:r>
            <a:r>
              <a:rPr kumimoji="0" lang="ja-JP" altLang="en-US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原三信病院</a:t>
            </a:r>
            <a:r>
              <a:rPr kumimoji="0"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)</a:t>
            </a:r>
          </a:p>
          <a:p>
            <a:pPr lvl="0" defTabSz="914400">
              <a:tabLst>
                <a:tab pos="1438275" algn="l"/>
              </a:tabLst>
            </a:pP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</a:t>
            </a:r>
            <a:r>
              <a:rPr kumimoji="0" lang="ja-JP" altLang="en-US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秋葉 　純 先生</a:t>
            </a:r>
            <a:r>
              <a:rPr kumimoji="0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</a:t>
            </a:r>
            <a:r>
              <a:rPr kumimoji="0" lang="en-US" altLang="ja-JP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(</a:t>
            </a:r>
            <a:r>
              <a:rPr kumimoji="0" lang="ja-JP" altLang="en-US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久留米大学</a:t>
            </a:r>
            <a:r>
              <a:rPr kumimoji="0"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)</a:t>
            </a:r>
          </a:p>
          <a:p>
            <a:pPr marL="0" lvl="2" defTabSz="914400">
              <a:tabLst>
                <a:tab pos="804863" algn="l"/>
              </a:tabLst>
            </a:pP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出題者：　</a:t>
            </a:r>
            <a:r>
              <a:rPr kumimoji="0" lang="ja-JP" altLang="en-US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三好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</a:t>
            </a:r>
            <a:r>
              <a:rPr kumimoji="0" lang="ja-JP" altLang="en-US" sz="16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寛明 先生</a:t>
            </a:r>
            <a:r>
              <a:rPr kumimoji="0" lang="ja-JP" altLang="en-US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</a:t>
            </a:r>
            <a:r>
              <a:rPr kumimoji="0" lang="en-US" altLang="ja-JP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(</a:t>
            </a:r>
            <a:r>
              <a:rPr kumimoji="0" lang="ja-JP" altLang="en-US" sz="1200" b="1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久留米大学</a:t>
            </a:r>
            <a:r>
              <a:rPr kumimoji="0" lang="en-US" altLang="ja-JP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)</a:t>
            </a:r>
            <a:endParaRPr kumimoji="0" lang="ja-JP" altLang="en-US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 lvl="0" defTabSz="914400"/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①AI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機器開発の現状：インディカ・ラボ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	</a:t>
            </a:r>
          </a:p>
          <a:p>
            <a:pPr lvl="0" defTabSz="914400"/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②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AI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を用いた病理診断サポートの可能性：</a:t>
            </a:r>
            <a:r>
              <a:rPr kumimoji="0" lang="en-US" altLang="ja-JP" sz="1600" b="1" dirty="0" err="1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Medmain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</a:p>
          <a:p>
            <a:pPr lvl="0" defTabSz="914400"/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③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AI</a:t>
            </a:r>
            <a:r>
              <a:rPr kumimoji="0"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と一緒に病理診断！</a:t>
            </a:r>
            <a:endParaRPr kumimoji="0"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 lvl="0" defTabSz="914400"/>
            <a:endParaRPr kumimoji="0" lang="en-US" altLang="ja-JP" sz="16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 defTabSz="914400"/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11:30〜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　</a:t>
            </a:r>
            <a:r>
              <a:rPr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  </a:t>
            </a:r>
            <a:r>
              <a:rPr lang="ja-JP" altLang="en-US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閉校式</a:t>
            </a:r>
            <a:r>
              <a:rPr kumimoji="0" lang="en-US" altLang="ja-JP" sz="1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	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4152900" y="9444335"/>
            <a:ext cx="27051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>
              <a:tabLst>
                <a:tab pos="263525" algn="l"/>
              </a:tabLst>
            </a:pPr>
            <a:r>
              <a:rPr kumimoji="0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主催：日本病理学会 九州・沖縄支部</a:t>
            </a:r>
            <a:endParaRPr kumimoji="0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  <a:p>
            <a:pPr lvl="0" algn="r" defTabSz="914400">
              <a:tabLst>
                <a:tab pos="263525" algn="l"/>
              </a:tabLst>
            </a:pPr>
            <a:r>
              <a:rPr kumimoji="0" lang="ja-JP" altLang="en-US" sz="1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主管：久留米大学医学部 病理学講座</a:t>
            </a:r>
            <a:endParaRPr kumimoji="0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217097" y="2716266"/>
            <a:ext cx="4602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参加申込締切り：</a:t>
            </a:r>
            <a:r>
              <a:rPr lang="en-US" altLang="ja-JP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2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日（金）</a:t>
            </a:r>
          </a:p>
        </p:txBody>
      </p:sp>
    </p:spTree>
    <p:extLst>
      <p:ext uri="{BB962C8B-B14F-4D97-AF65-F5344CB8AC3E}">
        <p14:creationId xmlns:p14="http://schemas.microsoft.com/office/powerpoint/2010/main" val="1716845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78</Words>
  <Application>Microsoft Office PowerPoint</Application>
  <PresentationFormat>A4 210 x 297 mm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2014-07-29T05:44:25Z</dcterms:created>
  <dcterms:modified xsi:type="dcterms:W3CDTF">2019-06-17T05:25:01Z</dcterms:modified>
</cp:coreProperties>
</file>